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403" r:id="rId2"/>
    <p:sldId id="316" r:id="rId3"/>
    <p:sldId id="332" r:id="rId4"/>
    <p:sldId id="342" r:id="rId5"/>
    <p:sldId id="343" r:id="rId6"/>
    <p:sldId id="345" r:id="rId7"/>
    <p:sldId id="346" r:id="rId8"/>
    <p:sldId id="347" r:id="rId9"/>
    <p:sldId id="351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90" r:id="rId19"/>
    <p:sldId id="376" r:id="rId20"/>
    <p:sldId id="377" r:id="rId21"/>
    <p:sldId id="359" r:id="rId22"/>
    <p:sldId id="356" r:id="rId23"/>
    <p:sldId id="357" r:id="rId24"/>
    <p:sldId id="358" r:id="rId25"/>
    <p:sldId id="365" r:id="rId26"/>
    <p:sldId id="381" r:id="rId27"/>
    <p:sldId id="382" r:id="rId28"/>
    <p:sldId id="378" r:id="rId29"/>
    <p:sldId id="379" r:id="rId30"/>
    <p:sldId id="380" r:id="rId31"/>
    <p:sldId id="383" r:id="rId32"/>
    <p:sldId id="402" r:id="rId33"/>
    <p:sldId id="384" r:id="rId34"/>
    <p:sldId id="392" r:id="rId35"/>
    <p:sldId id="395" r:id="rId36"/>
    <p:sldId id="396" r:id="rId37"/>
    <p:sldId id="399" r:id="rId38"/>
    <p:sldId id="40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78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84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10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11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8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09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904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925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954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34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50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57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50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060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Unless you are composing in Greek, it is not crucial that you know</a:t>
            </a:r>
            <a:r>
              <a:rPr lang="en-US" baseline="0" dirty="0" smtClean="0"/>
              <a:t> how to place accents, but this information can help you understand the accents that you see.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054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Unless you are composing in Greek, it is not crucial that you know</a:t>
            </a:r>
            <a:r>
              <a:rPr lang="en-US" baseline="0" dirty="0" smtClean="0"/>
              <a:t> how to place accents, but this information can help you understand the accents that you see.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302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Unless you are composing in Greek, it is not crucial that you know</a:t>
            </a:r>
            <a:r>
              <a:rPr lang="en-US" baseline="0" dirty="0" smtClean="0"/>
              <a:t> how to place accents, but this information can help you understand the accents that you see.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85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285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202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400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731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04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438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367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2647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776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5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9446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33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073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72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53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93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11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6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88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7: </a:t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Introduction to -</a:t>
            </a:r>
            <a:r>
              <a:rPr lang="el-GR" sz="36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l-GR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452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Latin verb </a:t>
            </a:r>
            <a:r>
              <a:rPr lang="en-US" sz="2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conjugare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means “join together” and from this verb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means to join a verb stem together with its endings.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Thus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present indicative active of a Greek verb means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saying or writing out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forms in the present indicative active. </a:t>
            </a:r>
          </a:p>
          <a:p>
            <a:pPr>
              <a:defRPr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the practice of conjugating verbs, we can speak of a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.” A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simply a set of verbs that all use the same endings. You can think of a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as a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family or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type.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has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conjugations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They are named and identified by the 1</a:t>
            </a:r>
            <a:r>
              <a:rPr lang="en-US" sz="24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 present active indicative ending that they use. </a:t>
            </a:r>
          </a:p>
          <a:p>
            <a:pPr>
              <a:defRPr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7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086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verbs so far use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 present active indicative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ending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so they are known as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“-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verbs.” This is one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conjugation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introduces the other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conjugation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known as “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verbs,” because they use 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 present active indicative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ending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1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has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two conjugations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Both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conjugations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build and parse the same way. They just use somewhat different endings to designate person and number. 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These two conjugations are not totally separate. Once all the tenses (past, present and future) are reckoned, all Greek verbs in fact use a blend of the two conjugations.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37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 that, to begin building a Greek verb, start with the “stem.”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stem tells you what action the verb describes: </a:t>
            </a: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δεικ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loosen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λαβ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13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verbs have a sort of buffer sound just before the verb’s ending. This buffer is a vowel sound called the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thematic vowel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.”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do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have this vowel.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thematic vowel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blends with the verb ending in a  stable, consistent way, so you actually learn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thematic vowel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verb ending combination together.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thematic vowel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keeps the verb ending stable. Recall how some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change vowel lengths or make other changes.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verbs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not susceptible to these types of changes because of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thematic vowel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42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58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 almost all the verb forms so far are 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 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Indicative mood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Active voice </a:t>
            </a:r>
          </a:p>
        </p:txBody>
      </p:sp>
    </p:spTree>
    <p:extLst>
      <p:ext uri="{BB962C8B-B14F-4D97-AF65-F5344CB8AC3E}">
        <p14:creationId xmlns:p14="http://schemas.microsoft.com/office/powerpoint/2010/main" val="170328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indicate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verbs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need distinct endings, which are as follows: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I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ομεν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we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you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ετε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y’all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(s)he, it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ουσι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they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4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indicate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verbs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need distinct endings, which are as follows: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I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-</a:t>
            </a:r>
            <a:r>
              <a:rPr lang="el-GR" sz="24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μεν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we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you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y’all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(s)he, it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-</a:t>
            </a:r>
            <a:r>
              <a:rPr lang="el-GR" sz="24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υσι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they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Notice that 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thematic vowel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an “</a:t>
            </a:r>
            <a:r>
              <a:rPr lang="en-US" sz="20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sound in the 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(singular and plural) and the 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plural, but an “</a:t>
            </a:r>
            <a:r>
              <a:rPr lang="en-US" sz="20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sound in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(singular and plural) and the 3</a:t>
            </a:r>
            <a:r>
              <a:rPr lang="en-US" sz="20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singular. </a:t>
            </a:r>
          </a:p>
        </p:txBody>
      </p:sp>
      <p:sp>
        <p:nvSpPr>
          <p:cNvPr id="4" name="L-Shape 5"/>
          <p:cNvSpPr/>
          <p:nvPr/>
        </p:nvSpPr>
        <p:spPr>
          <a:xfrm>
            <a:off x="838200" y="3886200"/>
            <a:ext cx="6715125" cy="866774"/>
          </a:xfrm>
          <a:custGeom>
            <a:avLst/>
            <a:gdLst>
              <a:gd name="connsiteX0" fmla="*/ 0 w 914400"/>
              <a:gd name="connsiteY0" fmla="*/ 0 h 914400"/>
              <a:gd name="connsiteX1" fmla="*/ 457200 w 914400"/>
              <a:gd name="connsiteY1" fmla="*/ 0 h 914400"/>
              <a:gd name="connsiteX2" fmla="*/ 457200 w 914400"/>
              <a:gd name="connsiteY2" fmla="*/ 45720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0 w 914400"/>
              <a:gd name="connsiteY5" fmla="*/ 914400 h 914400"/>
              <a:gd name="connsiteX6" fmla="*/ 0 w 914400"/>
              <a:gd name="connsiteY6" fmla="*/ 0 h 914400"/>
              <a:gd name="connsiteX0" fmla="*/ 0 w 6543675"/>
              <a:gd name="connsiteY0" fmla="*/ 19050 h 933450"/>
              <a:gd name="connsiteX1" fmla="*/ 6543675 w 6543675"/>
              <a:gd name="connsiteY1" fmla="*/ 0 h 933450"/>
              <a:gd name="connsiteX2" fmla="*/ 457200 w 6543675"/>
              <a:gd name="connsiteY2" fmla="*/ 476250 h 933450"/>
              <a:gd name="connsiteX3" fmla="*/ 914400 w 6543675"/>
              <a:gd name="connsiteY3" fmla="*/ 476250 h 933450"/>
              <a:gd name="connsiteX4" fmla="*/ 914400 w 6543675"/>
              <a:gd name="connsiteY4" fmla="*/ 933450 h 933450"/>
              <a:gd name="connsiteX5" fmla="*/ 0 w 6543675"/>
              <a:gd name="connsiteY5" fmla="*/ 933450 h 933450"/>
              <a:gd name="connsiteX6" fmla="*/ 0 w 6543675"/>
              <a:gd name="connsiteY6" fmla="*/ 19050 h 933450"/>
              <a:gd name="connsiteX0" fmla="*/ 0 w 6543675"/>
              <a:gd name="connsiteY0" fmla="*/ 19050 h 933450"/>
              <a:gd name="connsiteX1" fmla="*/ 6543675 w 6543675"/>
              <a:gd name="connsiteY1" fmla="*/ 0 h 933450"/>
              <a:gd name="connsiteX2" fmla="*/ 6534150 w 6543675"/>
              <a:gd name="connsiteY2" fmla="*/ 457200 h 933450"/>
              <a:gd name="connsiteX3" fmla="*/ 914400 w 6543675"/>
              <a:gd name="connsiteY3" fmla="*/ 476250 h 933450"/>
              <a:gd name="connsiteX4" fmla="*/ 914400 w 6543675"/>
              <a:gd name="connsiteY4" fmla="*/ 933450 h 933450"/>
              <a:gd name="connsiteX5" fmla="*/ 0 w 6543675"/>
              <a:gd name="connsiteY5" fmla="*/ 933450 h 933450"/>
              <a:gd name="connsiteX6" fmla="*/ 0 w 6543675"/>
              <a:gd name="connsiteY6" fmla="*/ 19050 h 933450"/>
              <a:gd name="connsiteX0" fmla="*/ 0 w 6543675"/>
              <a:gd name="connsiteY0" fmla="*/ 19050 h 933450"/>
              <a:gd name="connsiteX1" fmla="*/ 6543675 w 6543675"/>
              <a:gd name="connsiteY1" fmla="*/ 0 h 933450"/>
              <a:gd name="connsiteX2" fmla="*/ 6534150 w 6543675"/>
              <a:gd name="connsiteY2" fmla="*/ 457200 h 933450"/>
              <a:gd name="connsiteX3" fmla="*/ 914400 w 6543675"/>
              <a:gd name="connsiteY3" fmla="*/ 476250 h 933450"/>
              <a:gd name="connsiteX4" fmla="*/ 914400 w 6543675"/>
              <a:gd name="connsiteY4" fmla="*/ 838200 h 933450"/>
              <a:gd name="connsiteX5" fmla="*/ 0 w 6543675"/>
              <a:gd name="connsiteY5" fmla="*/ 933450 h 933450"/>
              <a:gd name="connsiteX6" fmla="*/ 0 w 6543675"/>
              <a:gd name="connsiteY6" fmla="*/ 19050 h 933450"/>
              <a:gd name="connsiteX0" fmla="*/ 0 w 6543675"/>
              <a:gd name="connsiteY0" fmla="*/ 19050 h 838200"/>
              <a:gd name="connsiteX1" fmla="*/ 6543675 w 6543675"/>
              <a:gd name="connsiteY1" fmla="*/ 0 h 838200"/>
              <a:gd name="connsiteX2" fmla="*/ 6534150 w 6543675"/>
              <a:gd name="connsiteY2" fmla="*/ 457200 h 838200"/>
              <a:gd name="connsiteX3" fmla="*/ 914400 w 6543675"/>
              <a:gd name="connsiteY3" fmla="*/ 476250 h 838200"/>
              <a:gd name="connsiteX4" fmla="*/ 914400 w 6543675"/>
              <a:gd name="connsiteY4" fmla="*/ 838200 h 838200"/>
              <a:gd name="connsiteX5" fmla="*/ 0 w 6543675"/>
              <a:gd name="connsiteY5" fmla="*/ 781050 h 838200"/>
              <a:gd name="connsiteX6" fmla="*/ 0 w 6543675"/>
              <a:gd name="connsiteY6" fmla="*/ 19050 h 838200"/>
              <a:gd name="connsiteX0" fmla="*/ 0 w 6543675"/>
              <a:gd name="connsiteY0" fmla="*/ 19050 h 790575"/>
              <a:gd name="connsiteX1" fmla="*/ 6543675 w 6543675"/>
              <a:gd name="connsiteY1" fmla="*/ 0 h 790575"/>
              <a:gd name="connsiteX2" fmla="*/ 6534150 w 6543675"/>
              <a:gd name="connsiteY2" fmla="*/ 457200 h 790575"/>
              <a:gd name="connsiteX3" fmla="*/ 914400 w 6543675"/>
              <a:gd name="connsiteY3" fmla="*/ 476250 h 790575"/>
              <a:gd name="connsiteX4" fmla="*/ 904875 w 6543675"/>
              <a:gd name="connsiteY4" fmla="*/ 790575 h 790575"/>
              <a:gd name="connsiteX5" fmla="*/ 0 w 6543675"/>
              <a:gd name="connsiteY5" fmla="*/ 781050 h 790575"/>
              <a:gd name="connsiteX6" fmla="*/ 0 w 6543675"/>
              <a:gd name="connsiteY6" fmla="*/ 19050 h 790575"/>
              <a:gd name="connsiteX0" fmla="*/ 0 w 6543675"/>
              <a:gd name="connsiteY0" fmla="*/ 19050 h 809625"/>
              <a:gd name="connsiteX1" fmla="*/ 6543675 w 6543675"/>
              <a:gd name="connsiteY1" fmla="*/ 0 h 809625"/>
              <a:gd name="connsiteX2" fmla="*/ 6534150 w 6543675"/>
              <a:gd name="connsiteY2" fmla="*/ 457200 h 809625"/>
              <a:gd name="connsiteX3" fmla="*/ 914400 w 6543675"/>
              <a:gd name="connsiteY3" fmla="*/ 476250 h 809625"/>
              <a:gd name="connsiteX4" fmla="*/ 2552700 w 6543675"/>
              <a:gd name="connsiteY4" fmla="*/ 809625 h 809625"/>
              <a:gd name="connsiteX5" fmla="*/ 0 w 6543675"/>
              <a:gd name="connsiteY5" fmla="*/ 781050 h 809625"/>
              <a:gd name="connsiteX6" fmla="*/ 0 w 6543675"/>
              <a:gd name="connsiteY6" fmla="*/ 19050 h 809625"/>
              <a:gd name="connsiteX0" fmla="*/ 0 w 6543675"/>
              <a:gd name="connsiteY0" fmla="*/ 19050 h 809625"/>
              <a:gd name="connsiteX1" fmla="*/ 6543675 w 6543675"/>
              <a:gd name="connsiteY1" fmla="*/ 0 h 809625"/>
              <a:gd name="connsiteX2" fmla="*/ 6534150 w 6543675"/>
              <a:gd name="connsiteY2" fmla="*/ 457200 h 809625"/>
              <a:gd name="connsiteX3" fmla="*/ 2543175 w 6543675"/>
              <a:gd name="connsiteY3" fmla="*/ 485775 h 809625"/>
              <a:gd name="connsiteX4" fmla="*/ 2552700 w 6543675"/>
              <a:gd name="connsiteY4" fmla="*/ 809625 h 809625"/>
              <a:gd name="connsiteX5" fmla="*/ 0 w 6543675"/>
              <a:gd name="connsiteY5" fmla="*/ 781050 h 809625"/>
              <a:gd name="connsiteX6" fmla="*/ 0 w 6543675"/>
              <a:gd name="connsiteY6" fmla="*/ 19050 h 809625"/>
              <a:gd name="connsiteX0" fmla="*/ 0 w 6543675"/>
              <a:gd name="connsiteY0" fmla="*/ 19050 h 809625"/>
              <a:gd name="connsiteX1" fmla="*/ 6543675 w 6543675"/>
              <a:gd name="connsiteY1" fmla="*/ 0 h 809625"/>
              <a:gd name="connsiteX2" fmla="*/ 6534150 w 6543675"/>
              <a:gd name="connsiteY2" fmla="*/ 457200 h 809625"/>
              <a:gd name="connsiteX3" fmla="*/ 2543175 w 6543675"/>
              <a:gd name="connsiteY3" fmla="*/ 457200 h 809625"/>
              <a:gd name="connsiteX4" fmla="*/ 2552700 w 6543675"/>
              <a:gd name="connsiteY4" fmla="*/ 809625 h 809625"/>
              <a:gd name="connsiteX5" fmla="*/ 0 w 6543675"/>
              <a:gd name="connsiteY5" fmla="*/ 781050 h 809625"/>
              <a:gd name="connsiteX6" fmla="*/ 0 w 6543675"/>
              <a:gd name="connsiteY6" fmla="*/ 19050 h 809625"/>
              <a:gd name="connsiteX0" fmla="*/ 0 w 6543675"/>
              <a:gd name="connsiteY0" fmla="*/ 19050 h 809625"/>
              <a:gd name="connsiteX1" fmla="*/ 6543675 w 6543675"/>
              <a:gd name="connsiteY1" fmla="*/ 0 h 809625"/>
              <a:gd name="connsiteX2" fmla="*/ 6534150 w 6543675"/>
              <a:gd name="connsiteY2" fmla="*/ 438150 h 809625"/>
              <a:gd name="connsiteX3" fmla="*/ 2543175 w 6543675"/>
              <a:gd name="connsiteY3" fmla="*/ 457200 h 809625"/>
              <a:gd name="connsiteX4" fmla="*/ 2552700 w 6543675"/>
              <a:gd name="connsiteY4" fmla="*/ 809625 h 809625"/>
              <a:gd name="connsiteX5" fmla="*/ 0 w 6543675"/>
              <a:gd name="connsiteY5" fmla="*/ 781050 h 809625"/>
              <a:gd name="connsiteX6" fmla="*/ 0 w 6543675"/>
              <a:gd name="connsiteY6" fmla="*/ 19050 h 809625"/>
              <a:gd name="connsiteX0" fmla="*/ 0 w 6543675"/>
              <a:gd name="connsiteY0" fmla="*/ 19050 h 819150"/>
              <a:gd name="connsiteX1" fmla="*/ 6543675 w 6543675"/>
              <a:gd name="connsiteY1" fmla="*/ 0 h 819150"/>
              <a:gd name="connsiteX2" fmla="*/ 6534150 w 6543675"/>
              <a:gd name="connsiteY2" fmla="*/ 438150 h 819150"/>
              <a:gd name="connsiteX3" fmla="*/ 2543175 w 6543675"/>
              <a:gd name="connsiteY3" fmla="*/ 457200 h 819150"/>
              <a:gd name="connsiteX4" fmla="*/ 2552700 w 6543675"/>
              <a:gd name="connsiteY4" fmla="*/ 809625 h 819150"/>
              <a:gd name="connsiteX5" fmla="*/ 0 w 6543675"/>
              <a:gd name="connsiteY5" fmla="*/ 819150 h 819150"/>
              <a:gd name="connsiteX6" fmla="*/ 0 w 6543675"/>
              <a:gd name="connsiteY6" fmla="*/ 19050 h 819150"/>
              <a:gd name="connsiteX0" fmla="*/ 9525 w 6553200"/>
              <a:gd name="connsiteY0" fmla="*/ 19050 h 809625"/>
              <a:gd name="connsiteX1" fmla="*/ 6553200 w 6553200"/>
              <a:gd name="connsiteY1" fmla="*/ 0 h 809625"/>
              <a:gd name="connsiteX2" fmla="*/ 6543675 w 6553200"/>
              <a:gd name="connsiteY2" fmla="*/ 438150 h 809625"/>
              <a:gd name="connsiteX3" fmla="*/ 2552700 w 6553200"/>
              <a:gd name="connsiteY3" fmla="*/ 457200 h 809625"/>
              <a:gd name="connsiteX4" fmla="*/ 2562225 w 6553200"/>
              <a:gd name="connsiteY4" fmla="*/ 809625 h 809625"/>
              <a:gd name="connsiteX5" fmla="*/ 0 w 6553200"/>
              <a:gd name="connsiteY5" fmla="*/ 809625 h 809625"/>
              <a:gd name="connsiteX6" fmla="*/ 9525 w 6553200"/>
              <a:gd name="connsiteY6" fmla="*/ 19050 h 809625"/>
              <a:gd name="connsiteX0" fmla="*/ 9525 w 6553200"/>
              <a:gd name="connsiteY0" fmla="*/ 0 h 819150"/>
              <a:gd name="connsiteX1" fmla="*/ 6553200 w 6553200"/>
              <a:gd name="connsiteY1" fmla="*/ 9525 h 819150"/>
              <a:gd name="connsiteX2" fmla="*/ 6543675 w 6553200"/>
              <a:gd name="connsiteY2" fmla="*/ 447675 h 819150"/>
              <a:gd name="connsiteX3" fmla="*/ 2552700 w 6553200"/>
              <a:gd name="connsiteY3" fmla="*/ 466725 h 819150"/>
              <a:gd name="connsiteX4" fmla="*/ 2562225 w 6553200"/>
              <a:gd name="connsiteY4" fmla="*/ 819150 h 819150"/>
              <a:gd name="connsiteX5" fmla="*/ 0 w 6553200"/>
              <a:gd name="connsiteY5" fmla="*/ 819150 h 819150"/>
              <a:gd name="connsiteX6" fmla="*/ 9525 w 6553200"/>
              <a:gd name="connsiteY6" fmla="*/ 0 h 819150"/>
              <a:gd name="connsiteX0" fmla="*/ 9525 w 6647491"/>
              <a:gd name="connsiteY0" fmla="*/ 0 h 819150"/>
              <a:gd name="connsiteX1" fmla="*/ 6647491 w 6647491"/>
              <a:gd name="connsiteY1" fmla="*/ 9525 h 819150"/>
              <a:gd name="connsiteX2" fmla="*/ 6543675 w 6647491"/>
              <a:gd name="connsiteY2" fmla="*/ 447675 h 819150"/>
              <a:gd name="connsiteX3" fmla="*/ 2552700 w 6647491"/>
              <a:gd name="connsiteY3" fmla="*/ 466725 h 819150"/>
              <a:gd name="connsiteX4" fmla="*/ 2562225 w 6647491"/>
              <a:gd name="connsiteY4" fmla="*/ 819150 h 819150"/>
              <a:gd name="connsiteX5" fmla="*/ 0 w 6647491"/>
              <a:gd name="connsiteY5" fmla="*/ 819150 h 819150"/>
              <a:gd name="connsiteX6" fmla="*/ 9525 w 6647491"/>
              <a:gd name="connsiteY6" fmla="*/ 0 h 819150"/>
              <a:gd name="connsiteX0" fmla="*/ 9525 w 6647491"/>
              <a:gd name="connsiteY0" fmla="*/ 0 h 819150"/>
              <a:gd name="connsiteX1" fmla="*/ 6647491 w 6647491"/>
              <a:gd name="connsiteY1" fmla="*/ 9525 h 819150"/>
              <a:gd name="connsiteX2" fmla="*/ 6647395 w 6647491"/>
              <a:gd name="connsiteY2" fmla="*/ 428625 h 819150"/>
              <a:gd name="connsiteX3" fmla="*/ 2552700 w 6647491"/>
              <a:gd name="connsiteY3" fmla="*/ 466725 h 819150"/>
              <a:gd name="connsiteX4" fmla="*/ 2562225 w 6647491"/>
              <a:gd name="connsiteY4" fmla="*/ 819150 h 819150"/>
              <a:gd name="connsiteX5" fmla="*/ 0 w 6647491"/>
              <a:gd name="connsiteY5" fmla="*/ 819150 h 819150"/>
              <a:gd name="connsiteX6" fmla="*/ 9525 w 6647491"/>
              <a:gd name="connsiteY6" fmla="*/ 0 h 819150"/>
              <a:gd name="connsiteX0" fmla="*/ 9525 w 6647491"/>
              <a:gd name="connsiteY0" fmla="*/ 0 h 819150"/>
              <a:gd name="connsiteX1" fmla="*/ 6647491 w 6647491"/>
              <a:gd name="connsiteY1" fmla="*/ 9525 h 819150"/>
              <a:gd name="connsiteX2" fmla="*/ 6647395 w 6647491"/>
              <a:gd name="connsiteY2" fmla="*/ 428625 h 819150"/>
              <a:gd name="connsiteX3" fmla="*/ 2675278 w 6647491"/>
              <a:gd name="connsiteY3" fmla="*/ 448722 h 819150"/>
              <a:gd name="connsiteX4" fmla="*/ 2562225 w 6647491"/>
              <a:gd name="connsiteY4" fmla="*/ 819150 h 819150"/>
              <a:gd name="connsiteX5" fmla="*/ 0 w 6647491"/>
              <a:gd name="connsiteY5" fmla="*/ 819150 h 819150"/>
              <a:gd name="connsiteX6" fmla="*/ 9525 w 6647491"/>
              <a:gd name="connsiteY6" fmla="*/ 0 h 819150"/>
              <a:gd name="connsiteX0" fmla="*/ 9525 w 6647491"/>
              <a:gd name="connsiteY0" fmla="*/ 0 h 819150"/>
              <a:gd name="connsiteX1" fmla="*/ 6647491 w 6647491"/>
              <a:gd name="connsiteY1" fmla="*/ 9525 h 819150"/>
              <a:gd name="connsiteX2" fmla="*/ 6647395 w 6647491"/>
              <a:gd name="connsiteY2" fmla="*/ 428625 h 819150"/>
              <a:gd name="connsiteX3" fmla="*/ 2675278 w 6647491"/>
              <a:gd name="connsiteY3" fmla="*/ 448722 h 819150"/>
              <a:gd name="connsiteX4" fmla="*/ 2684803 w 6647491"/>
              <a:gd name="connsiteY4" fmla="*/ 819150 h 819150"/>
              <a:gd name="connsiteX5" fmla="*/ 0 w 6647491"/>
              <a:gd name="connsiteY5" fmla="*/ 819150 h 819150"/>
              <a:gd name="connsiteX6" fmla="*/ 9525 w 6647491"/>
              <a:gd name="connsiteY6" fmla="*/ 0 h 819150"/>
              <a:gd name="connsiteX0" fmla="*/ 9525 w 6647491"/>
              <a:gd name="connsiteY0" fmla="*/ 0 h 819150"/>
              <a:gd name="connsiteX1" fmla="*/ 6647491 w 6647491"/>
              <a:gd name="connsiteY1" fmla="*/ 9525 h 819150"/>
              <a:gd name="connsiteX2" fmla="*/ 6647395 w 6647491"/>
              <a:gd name="connsiteY2" fmla="*/ 428625 h 819150"/>
              <a:gd name="connsiteX3" fmla="*/ 2675278 w 6647491"/>
              <a:gd name="connsiteY3" fmla="*/ 448722 h 819150"/>
              <a:gd name="connsiteX4" fmla="*/ 3250547 w 6647491"/>
              <a:gd name="connsiteY4" fmla="*/ 801147 h 819150"/>
              <a:gd name="connsiteX5" fmla="*/ 0 w 6647491"/>
              <a:gd name="connsiteY5" fmla="*/ 819150 h 819150"/>
              <a:gd name="connsiteX6" fmla="*/ 9525 w 6647491"/>
              <a:gd name="connsiteY6" fmla="*/ 0 h 819150"/>
              <a:gd name="connsiteX0" fmla="*/ 9525 w 6647491"/>
              <a:gd name="connsiteY0" fmla="*/ 0 h 819150"/>
              <a:gd name="connsiteX1" fmla="*/ 6647491 w 6647491"/>
              <a:gd name="connsiteY1" fmla="*/ 9525 h 819150"/>
              <a:gd name="connsiteX2" fmla="*/ 6647395 w 6647491"/>
              <a:gd name="connsiteY2" fmla="*/ 428625 h 819150"/>
              <a:gd name="connsiteX3" fmla="*/ 3250451 w 6647491"/>
              <a:gd name="connsiteY3" fmla="*/ 448722 h 819150"/>
              <a:gd name="connsiteX4" fmla="*/ 3250547 w 6647491"/>
              <a:gd name="connsiteY4" fmla="*/ 801147 h 819150"/>
              <a:gd name="connsiteX5" fmla="*/ 0 w 6647491"/>
              <a:gd name="connsiteY5" fmla="*/ 819150 h 819150"/>
              <a:gd name="connsiteX6" fmla="*/ 9525 w 6647491"/>
              <a:gd name="connsiteY6" fmla="*/ 0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47491" h="819150">
                <a:moveTo>
                  <a:pt x="9525" y="0"/>
                </a:moveTo>
                <a:lnTo>
                  <a:pt x="6647491" y="9525"/>
                </a:lnTo>
                <a:lnTo>
                  <a:pt x="6647395" y="428625"/>
                </a:lnTo>
                <a:lnTo>
                  <a:pt x="3250451" y="448722"/>
                </a:lnTo>
                <a:lnTo>
                  <a:pt x="3250547" y="801147"/>
                </a:lnTo>
                <a:lnTo>
                  <a:pt x="0" y="819150"/>
                </a:lnTo>
                <a:lnTo>
                  <a:pt x="9525" y="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0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loosen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destroy.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loosen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(S)he/it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loosens,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ομεν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loosen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ετε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Y’all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loosen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loosen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λύω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461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7: Introduction to -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l-GR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introduces </a:t>
            </a:r>
            <a:r>
              <a:rPr lang="el-G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l-GR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verbs,  </a:t>
            </a: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 first: Review Greek verbs from Unit 2.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ending –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signals that an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ειν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loosen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 mood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(mode)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form is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present, infinitive, active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2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Spell it Like It Sounds!</a:t>
            </a:r>
          </a:p>
          <a:p>
            <a:pPr lvl="0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Remember: A word ending in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 add a final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(“nu-movable”)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make pronunciation easier: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example,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εἴκοσι εἶσι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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εἴκοσι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εἶσι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added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has no meaning; it simply helps pronunciation.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the verb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λύω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this means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ουσι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 appear as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ουσι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It does not affect the parsing, meaning or translation.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Placing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accent: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 most Greek words, the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recessive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rule determines the placement of the accent. This means: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last syllable of the word contains a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single short vowel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 accent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recedes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two syllables: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δίδοτε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can recede only to the last short vowel sound of this syllable (never to the first part), so the accent appears as an acute (“/”):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ἄνθρωπος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δώσετε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(= 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δοόσετε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Placing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accent: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 most Greek words, the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recessive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rule determines the placement of the accent. This means: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word has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only two syllables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the last syllable of the word contains a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single short vowel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 accent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recedes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to the first syllable: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δότε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the first part of a long vowel sound: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δῶρον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(= 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δόορον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Placing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accent: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 most Greek words, the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recessive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rule determines the placement of the accent. This means: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If the last syllable of the word contains a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long vowel sound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 accent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recedes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only one syllable: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διδότω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can recede only to the second part of this syllable, so the accent always appears as an acute (“/”): </a:t>
            </a:r>
          </a:p>
          <a:p>
            <a:pPr lvl="1"/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παραδώσω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(= 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παραδοόσω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παραδοόσοο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Although a Greek verb can morph into many different forms, it is listed in a dictionary (Greek “lexicon”) under just one form: 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First person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Indicative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Active 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λύω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set free, destroy </a:t>
            </a:r>
          </a:p>
          <a:p>
            <a:pPr marL="0" lvl="1" indent="0">
              <a:buNone/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λαμβάνω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1 Vocabulary: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ἀκούω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βουλεύω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deliberate, resolve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sacrifice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κελεύω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order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κωλύω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prevent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loosen, destroy </a:t>
            </a:r>
          </a:p>
          <a:p>
            <a:pPr>
              <a:defRPr/>
            </a:pP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</a:rPr>
              <a:t>πα</a:t>
            </a:r>
            <a:r>
              <a:rPr lang="en-US" sz="2400" dirty="0" err="1">
                <a:solidFill>
                  <a:srgbClr val="FFFF00"/>
                </a:solidFill>
                <a:latin typeface="Palatino Linotype" pitchFamily="18" charset="0"/>
              </a:rPr>
              <a:t>ύω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stop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πιστεύω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trust, rely on, believe in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πορεύω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carry; (mid.) go, march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produce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1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 1 Vocabulary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ἀκούω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ἀπολύω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release, divorce, forgive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θεραπεύω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heal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serve 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κλαίω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cry out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loosen, destroy </a:t>
            </a:r>
          </a:p>
          <a:p>
            <a:pPr>
              <a:defRPr/>
            </a:pP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ερισσεύω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left over, increase, exceed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πιστεύω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trust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rely on, believe in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5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verbs so far are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Like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specific marker to indicate that the verb is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for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adding a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to the stem typically marks a verb as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To make a verb easier to pronounce, the stem often adds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αν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rather than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itself.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example, this stem looks (and sounds) like this: 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λαβ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λαμβ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(in the present) </a:t>
            </a:r>
          </a:p>
          <a:p>
            <a:pPr>
              <a:buNone/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0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λαμβάν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take. </a:t>
            </a:r>
          </a:p>
          <a:p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λαμβάν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λαμβάν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(S)he/it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takes.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λαμβάν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ομεν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λαμβάν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ετε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Y’all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λαμβάν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λαμβάνω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631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Greek verb by itself usually communicates FIVE pieces of information: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Person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Number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Tense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Mood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Voice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PARSING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To “parse” a Greek verb means to identify the above five qualities about a specific verb form.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ending –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signals that an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</a:t>
            </a:r>
            <a:r>
              <a:rPr lang="el-GR" sz="28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μβάν</a:t>
            </a:r>
            <a:r>
              <a:rPr lang="el-GR" sz="28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ειν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 mood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(mode)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form is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present, infinitive, active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33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 1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ἁμαρτ-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ἁμαρτάνω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miss, fail, make a mistake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βη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βαίνω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walk, come, go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συμβαίνω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happen, agree, result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ἐλα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ἐλαύνω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drive 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λαβ-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λαμβάνω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take, grab; receive, get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καταλαμβάνω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seize, catch up to, arrest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ὑπολαμβάνω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 up, reply,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suppose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2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 1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Vocabulary: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λαθ-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λανθάνω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escape notice of; (mid.) forget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μαθ-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μανθάνω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learn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πίνω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drink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τεμ-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τέμνω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cut </a:t>
            </a:r>
          </a:p>
          <a:p>
            <a:pPr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τ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υχ-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τυγχάνω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happen to (+part.), meet (+gen) </a:t>
            </a:r>
          </a:p>
        </p:txBody>
      </p:sp>
    </p:spTree>
    <p:extLst>
      <p:ext uri="{BB962C8B-B14F-4D97-AF65-F5344CB8AC3E}">
        <p14:creationId xmlns:p14="http://schemas.microsoft.com/office/powerpoint/2010/main" val="89180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1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ἁμαρτ-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ἁμαρτάνω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miss, fail, make a mistake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ἀνα +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βη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ἀναβαίνω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walk up, go aboard, enter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κατα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βη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καταβαίνω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walk down, descend</a:t>
            </a:r>
          </a:p>
          <a:p>
            <a:pPr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λαβ-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λαμβάνω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take, grab; receive, get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παρα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λαβ-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παραλαμβάνω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receive, accept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πι-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πίνω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drink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85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verbs so far are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Like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specific marker to indicate that the verb is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Another such marker is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σκ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of these verbs, as do some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duplicate the initial sound of the stem in the present tense.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example, this stem looks (and sounds) like this: </a:t>
            </a:r>
          </a:p>
          <a:p>
            <a:pPr marL="457200" lvl="1" indent="0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γνω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γι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γνω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σκ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(in the present) </a:t>
            </a:r>
          </a:p>
          <a:p>
            <a:pPr>
              <a:buNone/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8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 1 Vocabulary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θαν-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θνήσκω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ἀποθνῄσχω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die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γνω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γιγνώσκω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know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διδαχ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διδάσκω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teach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εὑρ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εὑρίσκω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μνη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μιμνήσκω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remind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παθ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πάσχω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suffer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experience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56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 1 Vocabulary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θαν-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ἀποθνῄσχω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die 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γνω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γινώσκω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know, recognize, understand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ἀναγινώσκω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ἐπιγινώσκω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know, recognize, understand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διδαχ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διδάσκω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teach 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εὑρ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εὑρίσκω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παθ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πάσχω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suffer, experience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Note: Classical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γι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νώσκω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becomes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γινώσκω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Greek.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30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ἀκούω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hear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ἁμαρτάνω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miss, fail, make a mistake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ἀποθνῄσχω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βαίνω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walk, come, go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νώσκω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know, recognize, understand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διδάσκω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teach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εὑρίσκω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</a:p>
          <a:p>
            <a:pPr marL="0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84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7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λαμβάνω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take, grab; receive, get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loosen, destroy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πάσχω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suffer, experience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πίνω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drink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πιστεύω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trust, rely on, believe in 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4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begin building a Greek verb, start with the “stem.”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stem tells you what action the verb describes: </a:t>
            </a: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δεικ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verbs in this unit are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the stem needs a marker that says the verb is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Adding a -</a:t>
            </a:r>
            <a:r>
              <a:rPr lang="el-G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to the stem typically marks a verb as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It will be easier to pronounce this verb by adding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νυ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now the stem looks (and sounds) like this: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δεικ</a:t>
            </a:r>
            <a:r>
              <a:rPr lang="el-GR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νυ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“show” (in the present) </a:t>
            </a:r>
          </a:p>
          <a:p>
            <a:pPr>
              <a:buNone/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58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 now the verb is in the present tense.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most common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mood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Greek verbs is the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indicative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(which means the action is real). This is also effectively the default mood for verbs.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verbs in this unit are in the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active voice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so the following verb forms are 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 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Indicative mood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Active voice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indicate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 verb needs distinct endings, which are as follows: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I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μεν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we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you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singular)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y’all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(s)he, it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sing)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ασι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they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person plural) </a:t>
            </a: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δείκ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show, am showing, do show.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δείκ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show, are showing, do show.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δείκ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(S)he/it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shows, is showing, does show.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δείκ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show, are showing, do show.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δείκ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Y’all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show, are showing, do show. </a:t>
            </a: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δεικ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show, are showing, do show.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Indicative Active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δείκνυμι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second most common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mood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Greek verbs is the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(which refers to the action without person, number or tense, so it needs only a single ending).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ending –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signals the verb is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δεικ</a:t>
            </a:r>
            <a:r>
              <a:rPr lang="el-GR" sz="28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νύ</a:t>
            </a:r>
            <a:r>
              <a:rPr lang="el-GR" sz="28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ναι</a:t>
            </a:r>
            <a:r>
              <a:rPr lang="el-GR" sz="28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“show”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 mood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(mode)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form is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present, infinitive, active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2972</TotalTime>
  <Words>2417</Words>
  <Application>Microsoft Office PowerPoint</Application>
  <PresentationFormat>On-screen Show (4:3)</PresentationFormat>
  <Paragraphs>343</Paragraphs>
  <Slides>38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Ancient Greek for Everyone: A New Digital Resource for Beginning Greek Unit 7:  Introduction to -ω verbs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267</cp:revision>
  <dcterms:created xsi:type="dcterms:W3CDTF">2012-08-17T18:41:45Z</dcterms:created>
  <dcterms:modified xsi:type="dcterms:W3CDTF">2015-07-29T20:23:32Z</dcterms:modified>
</cp:coreProperties>
</file>